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84" r:id="rId6"/>
    <p:sldId id="264" r:id="rId7"/>
    <p:sldId id="265" r:id="rId8"/>
    <p:sldId id="286" r:id="rId9"/>
    <p:sldId id="267" r:id="rId10"/>
    <p:sldId id="285" r:id="rId11"/>
    <p:sldId id="268" r:id="rId12"/>
    <p:sldId id="269" r:id="rId13"/>
    <p:sldId id="263" r:id="rId14"/>
    <p:sldId id="287" r:id="rId15"/>
    <p:sldId id="272" r:id="rId16"/>
    <p:sldId id="283" r:id="rId17"/>
  </p:sldIdLst>
  <p:sldSz cx="12192000" cy="6858000"/>
  <p:notesSz cx="688181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998D31-4EFC-4D99-BB12-8A0BE2177A4E}" v="40" dt="2022-01-10T10:38:54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y Silvestri" userId="a61c1873573664a1" providerId="LiveId" clId="{13998D31-4EFC-4D99-BB12-8A0BE2177A4E}"/>
    <pc:docChg chg="custSel addSld modSld sldOrd">
      <pc:chgData name="Guy Silvestri" userId="a61c1873573664a1" providerId="LiveId" clId="{13998D31-4EFC-4D99-BB12-8A0BE2177A4E}" dt="2022-01-10T10:45:53.517" v="617" actId="20577"/>
      <pc:docMkLst>
        <pc:docMk/>
      </pc:docMkLst>
      <pc:sldChg chg="modNotesTx">
        <pc:chgData name="Guy Silvestri" userId="a61c1873573664a1" providerId="LiveId" clId="{13998D31-4EFC-4D99-BB12-8A0BE2177A4E}" dt="2022-01-10T10:45:53.517" v="617" actId="20577"/>
        <pc:sldMkLst>
          <pc:docMk/>
          <pc:sldMk cId="1205553989" sldId="259"/>
        </pc:sldMkLst>
      </pc:sldChg>
      <pc:sldChg chg="modSp">
        <pc:chgData name="Guy Silvestri" userId="a61c1873573664a1" providerId="LiveId" clId="{13998D31-4EFC-4D99-BB12-8A0BE2177A4E}" dt="2022-01-02T18:47:36.328" v="0"/>
        <pc:sldMkLst>
          <pc:docMk/>
          <pc:sldMk cId="1919668790" sldId="260"/>
        </pc:sldMkLst>
        <pc:spChg chg="mod">
          <ac:chgData name="Guy Silvestri" userId="a61c1873573664a1" providerId="LiveId" clId="{13998D31-4EFC-4D99-BB12-8A0BE2177A4E}" dt="2022-01-02T18:47:36.328" v="0"/>
          <ac:spMkLst>
            <pc:docMk/>
            <pc:sldMk cId="1919668790" sldId="260"/>
            <ac:spMk id="9" creationId="{30C80AFA-71B9-448F-A71C-BFDFEC463635}"/>
          </ac:spMkLst>
        </pc:spChg>
      </pc:sldChg>
      <pc:sldChg chg="modAnim">
        <pc:chgData name="Guy Silvestri" userId="a61c1873573664a1" providerId="LiveId" clId="{13998D31-4EFC-4D99-BB12-8A0BE2177A4E}" dt="2022-01-10T10:37:44.605" v="462"/>
        <pc:sldMkLst>
          <pc:docMk/>
          <pc:sldMk cId="2269906459" sldId="262"/>
        </pc:sldMkLst>
      </pc:sldChg>
      <pc:sldChg chg="modNotesTx">
        <pc:chgData name="Guy Silvestri" userId="a61c1873573664a1" providerId="LiveId" clId="{13998D31-4EFC-4D99-BB12-8A0BE2177A4E}" dt="2022-01-10T10:41:29.024" v="463"/>
        <pc:sldMkLst>
          <pc:docMk/>
          <pc:sldMk cId="699874112" sldId="265"/>
        </pc:sldMkLst>
      </pc:sldChg>
      <pc:sldChg chg="addSp delSp modSp add mod ord delAnim modAnim">
        <pc:chgData name="Guy Silvestri" userId="a61c1873573664a1" providerId="LiveId" clId="{13998D31-4EFC-4D99-BB12-8A0BE2177A4E}" dt="2022-01-02T18:49:30.718" v="6" actId="1076"/>
        <pc:sldMkLst>
          <pc:docMk/>
          <pc:sldMk cId="2221819012" sldId="268"/>
        </pc:sldMkLst>
        <pc:spChg chg="del">
          <ac:chgData name="Guy Silvestri" userId="a61c1873573664a1" providerId="LiveId" clId="{13998D31-4EFC-4D99-BB12-8A0BE2177A4E}" dt="2022-01-02T18:49:00.713" v="4" actId="478"/>
          <ac:spMkLst>
            <pc:docMk/>
            <pc:sldMk cId="2221819012" sldId="268"/>
            <ac:spMk id="6" creationId="{0E01825F-F38A-45FC-912E-9087C5940CF5}"/>
          </ac:spMkLst>
        </pc:spChg>
        <pc:spChg chg="add mod">
          <ac:chgData name="Guy Silvestri" userId="a61c1873573664a1" providerId="LiveId" clId="{13998D31-4EFC-4D99-BB12-8A0BE2177A4E}" dt="2022-01-02T18:49:30.718" v="6" actId="1076"/>
          <ac:spMkLst>
            <pc:docMk/>
            <pc:sldMk cId="2221819012" sldId="268"/>
            <ac:spMk id="8" creationId="{C1CE6CC1-B66E-4868-AC7E-F3198BEBCD85}"/>
          </ac:spMkLst>
        </pc:spChg>
      </pc:sldChg>
      <pc:sldChg chg="modSp add mod ord modNotesTx">
        <pc:chgData name="Guy Silvestri" userId="a61c1873573664a1" providerId="LiveId" clId="{13998D31-4EFC-4D99-BB12-8A0BE2177A4E}" dt="2022-01-10T10:42:04.186" v="464"/>
        <pc:sldMkLst>
          <pc:docMk/>
          <pc:sldMk cId="524040617" sldId="269"/>
        </pc:sldMkLst>
        <pc:spChg chg="mod">
          <ac:chgData name="Guy Silvestri" userId="a61c1873573664a1" providerId="LiveId" clId="{13998D31-4EFC-4D99-BB12-8A0BE2177A4E}" dt="2022-01-02T18:52:02.684" v="16" actId="113"/>
          <ac:spMkLst>
            <pc:docMk/>
            <pc:sldMk cId="524040617" sldId="269"/>
            <ac:spMk id="3" creationId="{F5C3AA31-3A23-4D10-8E10-9D0845D5E700}"/>
          </ac:spMkLst>
        </pc:spChg>
        <pc:spChg chg="mod">
          <ac:chgData name="Guy Silvestri" userId="a61c1873573664a1" providerId="LiveId" clId="{13998D31-4EFC-4D99-BB12-8A0BE2177A4E}" dt="2022-01-02T18:53:27.633" v="25" actId="12"/>
          <ac:spMkLst>
            <pc:docMk/>
            <pc:sldMk cId="524040617" sldId="269"/>
            <ac:spMk id="9" creationId="{F31C4BE6-7C84-4E37-AD9A-338603CF3C47}"/>
          </ac:spMkLst>
        </pc:spChg>
      </pc:sldChg>
      <pc:sldChg chg="addSp modSp add mod">
        <pc:chgData name="Guy Silvestri" userId="a61c1873573664a1" providerId="LiveId" clId="{13998D31-4EFC-4D99-BB12-8A0BE2177A4E}" dt="2022-01-02T18:55:55.972" v="48" actId="1036"/>
        <pc:sldMkLst>
          <pc:docMk/>
          <pc:sldMk cId="282270723" sldId="270"/>
        </pc:sldMkLst>
        <pc:spChg chg="mod">
          <ac:chgData name="Guy Silvestri" userId="a61c1873573664a1" providerId="LiveId" clId="{13998D31-4EFC-4D99-BB12-8A0BE2177A4E}" dt="2022-01-02T18:55:55.972" v="48" actId="1036"/>
          <ac:spMkLst>
            <pc:docMk/>
            <pc:sldMk cId="282270723" sldId="270"/>
            <ac:spMk id="3" creationId="{F5C3AA31-3A23-4D10-8E10-9D0845D5E700}"/>
          </ac:spMkLst>
        </pc:spChg>
        <pc:spChg chg="mod">
          <ac:chgData name="Guy Silvestri" userId="a61c1873573664a1" providerId="LiveId" clId="{13998D31-4EFC-4D99-BB12-8A0BE2177A4E}" dt="2022-01-02T18:55:40.804" v="38" actId="1076"/>
          <ac:spMkLst>
            <pc:docMk/>
            <pc:sldMk cId="282270723" sldId="270"/>
            <ac:spMk id="9" creationId="{F31C4BE6-7C84-4E37-AD9A-338603CF3C47}"/>
          </ac:spMkLst>
        </pc:spChg>
        <pc:picChg chg="add mod">
          <ac:chgData name="Guy Silvestri" userId="a61c1873573664a1" providerId="LiveId" clId="{13998D31-4EFC-4D99-BB12-8A0BE2177A4E}" dt="2022-01-02T18:55:25.078" v="36" actId="14100"/>
          <ac:picMkLst>
            <pc:docMk/>
            <pc:sldMk cId="282270723" sldId="270"/>
            <ac:picMk id="4" creationId="{FEC6D006-341E-461B-86B7-89FB00BD4703}"/>
          </ac:picMkLst>
        </pc:picChg>
      </pc:sldChg>
      <pc:sldChg chg="addSp delSp modSp add mod ord delAnim modAnim">
        <pc:chgData name="Guy Silvestri" userId="a61c1873573664a1" providerId="LiveId" clId="{13998D31-4EFC-4D99-BB12-8A0BE2177A4E}" dt="2022-01-02T18:58:30.068" v="60"/>
        <pc:sldMkLst>
          <pc:docMk/>
          <pc:sldMk cId="2206401263" sldId="271"/>
        </pc:sldMkLst>
        <pc:spChg chg="add mod">
          <ac:chgData name="Guy Silvestri" userId="a61c1873573664a1" providerId="LiveId" clId="{13998D31-4EFC-4D99-BB12-8A0BE2177A4E}" dt="2022-01-02T18:57:15.666" v="54" actId="1076"/>
          <ac:spMkLst>
            <pc:docMk/>
            <pc:sldMk cId="2206401263" sldId="271"/>
            <ac:spMk id="6" creationId="{C125AF17-434E-4A8C-9BCE-FE0FCC8AB717}"/>
          </ac:spMkLst>
        </pc:spChg>
        <pc:spChg chg="del">
          <ac:chgData name="Guy Silvestri" userId="a61c1873573664a1" providerId="LiveId" clId="{13998D31-4EFC-4D99-BB12-8A0BE2177A4E}" dt="2022-01-02T18:56:53.968" v="52" actId="478"/>
          <ac:spMkLst>
            <pc:docMk/>
            <pc:sldMk cId="2206401263" sldId="271"/>
            <ac:spMk id="8" creationId="{C1CE6CC1-B66E-4868-AC7E-F3198BEBCD85}"/>
          </ac:spMkLst>
        </pc:spChg>
      </pc:sldChg>
      <pc:sldChg chg="modSp add mod ord modNotesTx">
        <pc:chgData name="Guy Silvestri" userId="a61c1873573664a1" providerId="LiveId" clId="{13998D31-4EFC-4D99-BB12-8A0BE2177A4E}" dt="2022-01-10T10:42:48.221" v="465"/>
        <pc:sldMkLst>
          <pc:docMk/>
          <pc:sldMk cId="4056823305" sldId="272"/>
        </pc:sldMkLst>
        <pc:spChg chg="mod">
          <ac:chgData name="Guy Silvestri" userId="a61c1873573664a1" providerId="LiveId" clId="{13998D31-4EFC-4D99-BB12-8A0BE2177A4E}" dt="2022-01-02T19:00:42.028" v="74" actId="113"/>
          <ac:spMkLst>
            <pc:docMk/>
            <pc:sldMk cId="4056823305" sldId="272"/>
            <ac:spMk id="3" creationId="{F5C3AA31-3A23-4D10-8E10-9D0845D5E700}"/>
          </ac:spMkLst>
        </pc:spChg>
        <pc:spChg chg="mod">
          <ac:chgData name="Guy Silvestri" userId="a61c1873573664a1" providerId="LiveId" clId="{13998D31-4EFC-4D99-BB12-8A0BE2177A4E}" dt="2022-01-02T19:02:42.582" v="122" actId="20577"/>
          <ac:spMkLst>
            <pc:docMk/>
            <pc:sldMk cId="4056823305" sldId="272"/>
            <ac:spMk id="9" creationId="{F31C4BE6-7C84-4E37-AD9A-338603CF3C47}"/>
          </ac:spMkLst>
        </pc:spChg>
      </pc:sldChg>
      <pc:sldChg chg="addSp delSp modSp add mod ord delAnim modAnim">
        <pc:chgData name="Guy Silvestri" userId="a61c1873573664a1" providerId="LiveId" clId="{13998D31-4EFC-4D99-BB12-8A0BE2177A4E}" dt="2022-01-02T19:05:04.069" v="137"/>
        <pc:sldMkLst>
          <pc:docMk/>
          <pc:sldMk cId="2688622188" sldId="273"/>
        </pc:sldMkLst>
        <pc:spChg chg="del">
          <ac:chgData name="Guy Silvestri" userId="a61c1873573664a1" providerId="LiveId" clId="{13998D31-4EFC-4D99-BB12-8A0BE2177A4E}" dt="2022-01-02T19:03:42.656" v="126" actId="478"/>
          <ac:spMkLst>
            <pc:docMk/>
            <pc:sldMk cId="2688622188" sldId="273"/>
            <ac:spMk id="6" creationId="{C125AF17-434E-4A8C-9BCE-FE0FCC8AB717}"/>
          </ac:spMkLst>
        </pc:spChg>
        <pc:spChg chg="add mod">
          <ac:chgData name="Guy Silvestri" userId="a61c1873573664a1" providerId="LiveId" clId="{13998D31-4EFC-4D99-BB12-8A0BE2177A4E}" dt="2022-01-02T19:03:51.539" v="128" actId="1076"/>
          <ac:spMkLst>
            <pc:docMk/>
            <pc:sldMk cId="2688622188" sldId="273"/>
            <ac:spMk id="8" creationId="{F719FFCE-9542-427E-A40A-947E43310723}"/>
          </ac:spMkLst>
        </pc:spChg>
      </pc:sldChg>
      <pc:sldChg chg="modSp add mod ord">
        <pc:chgData name="Guy Silvestri" userId="a61c1873573664a1" providerId="LiveId" clId="{13998D31-4EFC-4D99-BB12-8A0BE2177A4E}" dt="2022-01-02T19:07:49.317" v="164" actId="1076"/>
        <pc:sldMkLst>
          <pc:docMk/>
          <pc:sldMk cId="1028916701" sldId="274"/>
        </pc:sldMkLst>
        <pc:spChg chg="mod">
          <ac:chgData name="Guy Silvestri" userId="a61c1873573664a1" providerId="LiveId" clId="{13998D31-4EFC-4D99-BB12-8A0BE2177A4E}" dt="2022-01-02T19:06:58.977" v="160" actId="113"/>
          <ac:spMkLst>
            <pc:docMk/>
            <pc:sldMk cId="1028916701" sldId="274"/>
            <ac:spMk id="3" creationId="{F5C3AA31-3A23-4D10-8E10-9D0845D5E700}"/>
          </ac:spMkLst>
        </pc:spChg>
        <pc:spChg chg="mod">
          <ac:chgData name="Guy Silvestri" userId="a61c1873573664a1" providerId="LiveId" clId="{13998D31-4EFC-4D99-BB12-8A0BE2177A4E}" dt="2022-01-02T19:07:49.317" v="164" actId="1076"/>
          <ac:spMkLst>
            <pc:docMk/>
            <pc:sldMk cId="1028916701" sldId="274"/>
            <ac:spMk id="9" creationId="{F31C4BE6-7C84-4E37-AD9A-338603CF3C47}"/>
          </ac:spMkLst>
        </pc:spChg>
      </pc:sldChg>
      <pc:sldChg chg="modSp add mod">
        <pc:chgData name="Guy Silvestri" userId="a61c1873573664a1" providerId="LiveId" clId="{13998D31-4EFC-4D99-BB12-8A0BE2177A4E}" dt="2022-01-02T19:09:28.004" v="173" actId="207"/>
        <pc:sldMkLst>
          <pc:docMk/>
          <pc:sldMk cId="1966984078" sldId="275"/>
        </pc:sldMkLst>
        <pc:spChg chg="mod">
          <ac:chgData name="Guy Silvestri" userId="a61c1873573664a1" providerId="LiveId" clId="{13998D31-4EFC-4D99-BB12-8A0BE2177A4E}" dt="2022-01-02T19:09:28.004" v="173" actId="207"/>
          <ac:spMkLst>
            <pc:docMk/>
            <pc:sldMk cId="1966984078" sldId="275"/>
            <ac:spMk id="9" creationId="{F31C4BE6-7C84-4E37-AD9A-338603CF3C47}"/>
          </ac:spMkLst>
        </pc:spChg>
      </pc:sldChg>
      <pc:sldChg chg="addSp delSp modSp add mod ord delAnim modAnim">
        <pc:chgData name="Guy Silvestri" userId="a61c1873573664a1" providerId="LiveId" clId="{13998D31-4EFC-4D99-BB12-8A0BE2177A4E}" dt="2022-01-02T19:11:21.427" v="224"/>
        <pc:sldMkLst>
          <pc:docMk/>
          <pc:sldMk cId="1626142171" sldId="276"/>
        </pc:sldMkLst>
        <pc:spChg chg="add mod">
          <ac:chgData name="Guy Silvestri" userId="a61c1873573664a1" providerId="LiveId" clId="{13998D31-4EFC-4D99-BB12-8A0BE2177A4E}" dt="2022-01-02T19:10:43.154" v="218" actId="1037"/>
          <ac:spMkLst>
            <pc:docMk/>
            <pc:sldMk cId="1626142171" sldId="276"/>
            <ac:spMk id="6" creationId="{8F3A46AE-5BAA-48C5-A843-E058807FDDE1}"/>
          </ac:spMkLst>
        </pc:spChg>
        <pc:spChg chg="del">
          <ac:chgData name="Guy Silvestri" userId="a61c1873573664a1" providerId="LiveId" clId="{13998D31-4EFC-4D99-BB12-8A0BE2177A4E}" dt="2022-01-02T19:10:12.337" v="177" actId="478"/>
          <ac:spMkLst>
            <pc:docMk/>
            <pc:sldMk cId="1626142171" sldId="276"/>
            <ac:spMk id="8" creationId="{F719FFCE-9542-427E-A40A-947E43310723}"/>
          </ac:spMkLst>
        </pc:spChg>
      </pc:sldChg>
      <pc:sldChg chg="modSp add mod ord modNotesTx">
        <pc:chgData name="Guy Silvestri" userId="a61c1873573664a1" providerId="LiveId" clId="{13998D31-4EFC-4D99-BB12-8A0BE2177A4E}" dt="2022-01-10T10:43:15.968" v="466"/>
        <pc:sldMkLst>
          <pc:docMk/>
          <pc:sldMk cId="2536929897" sldId="277"/>
        </pc:sldMkLst>
        <pc:spChg chg="mod">
          <ac:chgData name="Guy Silvestri" userId="a61c1873573664a1" providerId="LiveId" clId="{13998D31-4EFC-4D99-BB12-8A0BE2177A4E}" dt="2022-01-02T19:13:25.067" v="232" actId="113"/>
          <ac:spMkLst>
            <pc:docMk/>
            <pc:sldMk cId="2536929897" sldId="277"/>
            <ac:spMk id="3" creationId="{F5C3AA31-3A23-4D10-8E10-9D0845D5E700}"/>
          </ac:spMkLst>
        </pc:spChg>
        <pc:spChg chg="mod">
          <ac:chgData name="Guy Silvestri" userId="a61c1873573664a1" providerId="LiveId" clId="{13998D31-4EFC-4D99-BB12-8A0BE2177A4E}" dt="2022-01-02T19:14:01.890" v="234" actId="12"/>
          <ac:spMkLst>
            <pc:docMk/>
            <pc:sldMk cId="2536929897" sldId="277"/>
            <ac:spMk id="9" creationId="{F31C4BE6-7C84-4E37-AD9A-338603CF3C47}"/>
          </ac:spMkLst>
        </pc:spChg>
      </pc:sldChg>
      <pc:sldChg chg="modSp add mod">
        <pc:chgData name="Guy Silvestri" userId="a61c1873573664a1" providerId="LiveId" clId="{13998D31-4EFC-4D99-BB12-8A0BE2177A4E}" dt="2022-01-02T19:15:08.599" v="239" actId="6549"/>
        <pc:sldMkLst>
          <pc:docMk/>
          <pc:sldMk cId="3413372395" sldId="278"/>
        </pc:sldMkLst>
        <pc:spChg chg="mod">
          <ac:chgData name="Guy Silvestri" userId="a61c1873573664a1" providerId="LiveId" clId="{13998D31-4EFC-4D99-BB12-8A0BE2177A4E}" dt="2022-01-02T19:15:08.599" v="239" actId="6549"/>
          <ac:spMkLst>
            <pc:docMk/>
            <pc:sldMk cId="3413372395" sldId="278"/>
            <ac:spMk id="9" creationId="{F31C4BE6-7C84-4E37-AD9A-338603CF3C47}"/>
          </ac:spMkLst>
        </pc:spChg>
      </pc:sldChg>
      <pc:sldChg chg="addSp delSp modSp add mod modNotesTx">
        <pc:chgData name="Guy Silvestri" userId="a61c1873573664a1" providerId="LiveId" clId="{13998D31-4EFC-4D99-BB12-8A0BE2177A4E}" dt="2022-01-10T10:44:00.579" v="467"/>
        <pc:sldMkLst>
          <pc:docMk/>
          <pc:sldMk cId="75807236" sldId="279"/>
        </pc:sldMkLst>
        <pc:spChg chg="mod">
          <ac:chgData name="Guy Silvestri" userId="a61c1873573664a1" providerId="LiveId" clId="{13998D31-4EFC-4D99-BB12-8A0BE2177A4E}" dt="2022-01-02T19:19:04.887" v="255" actId="115"/>
          <ac:spMkLst>
            <pc:docMk/>
            <pc:sldMk cId="75807236" sldId="279"/>
            <ac:spMk id="3" creationId="{F5C3AA31-3A23-4D10-8E10-9D0845D5E700}"/>
          </ac:spMkLst>
        </pc:spChg>
        <pc:spChg chg="add mod">
          <ac:chgData name="Guy Silvestri" userId="a61c1873573664a1" providerId="LiveId" clId="{13998D31-4EFC-4D99-BB12-8A0BE2177A4E}" dt="2022-01-02T19:19:14.173" v="256" actId="1076"/>
          <ac:spMkLst>
            <pc:docMk/>
            <pc:sldMk cId="75807236" sldId="279"/>
            <ac:spMk id="6" creationId="{5DEE4EAA-CD22-41DA-88E8-9273E7E496F2}"/>
          </ac:spMkLst>
        </pc:spChg>
        <pc:spChg chg="del">
          <ac:chgData name="Guy Silvestri" userId="a61c1873573664a1" providerId="LiveId" clId="{13998D31-4EFC-4D99-BB12-8A0BE2177A4E}" dt="2022-01-02T19:18:05.124" v="244" actId="478"/>
          <ac:spMkLst>
            <pc:docMk/>
            <pc:sldMk cId="75807236" sldId="279"/>
            <ac:spMk id="9" creationId="{F31C4BE6-7C84-4E37-AD9A-338603CF3C47}"/>
          </ac:spMkLst>
        </pc:spChg>
      </pc:sldChg>
      <pc:sldChg chg="addSp delSp modSp add mod">
        <pc:chgData name="Guy Silvestri" userId="a61c1873573664a1" providerId="LiveId" clId="{13998D31-4EFC-4D99-BB12-8A0BE2177A4E}" dt="2022-01-02T19:22:13.951" v="278" actId="1035"/>
        <pc:sldMkLst>
          <pc:docMk/>
          <pc:sldMk cId="154531761" sldId="280"/>
        </pc:sldMkLst>
        <pc:spChg chg="del">
          <ac:chgData name="Guy Silvestri" userId="a61c1873573664a1" providerId="LiveId" clId="{13998D31-4EFC-4D99-BB12-8A0BE2177A4E}" dt="2022-01-02T19:19:48.608" v="258" actId="478"/>
          <ac:spMkLst>
            <pc:docMk/>
            <pc:sldMk cId="154531761" sldId="280"/>
            <ac:spMk id="6" creationId="{5DEE4EAA-CD22-41DA-88E8-9273E7E496F2}"/>
          </ac:spMkLst>
        </pc:spChg>
        <pc:spChg chg="add mod">
          <ac:chgData name="Guy Silvestri" userId="a61c1873573664a1" providerId="LiveId" clId="{13998D31-4EFC-4D99-BB12-8A0BE2177A4E}" dt="2022-01-02T19:19:59.121" v="261" actId="1076"/>
          <ac:spMkLst>
            <pc:docMk/>
            <pc:sldMk cId="154531761" sldId="280"/>
            <ac:spMk id="7" creationId="{A208DBF2-1F64-44CE-92E9-28E1121B2194}"/>
          </ac:spMkLst>
        </pc:spChg>
        <pc:spChg chg="add mod">
          <ac:chgData name="Guy Silvestri" userId="a61c1873573664a1" providerId="LiveId" clId="{13998D31-4EFC-4D99-BB12-8A0BE2177A4E}" dt="2022-01-02T19:21:51.504" v="270" actId="1076"/>
          <ac:spMkLst>
            <pc:docMk/>
            <pc:sldMk cId="154531761" sldId="280"/>
            <ac:spMk id="8" creationId="{F4D1AD75-9F0B-433B-98E1-88EB9DD41C12}"/>
          </ac:spMkLst>
        </pc:spChg>
        <pc:spChg chg="add mod">
          <ac:chgData name="Guy Silvestri" userId="a61c1873573664a1" providerId="LiveId" clId="{13998D31-4EFC-4D99-BB12-8A0BE2177A4E}" dt="2022-01-02T19:21:40.749" v="268" actId="1076"/>
          <ac:spMkLst>
            <pc:docMk/>
            <pc:sldMk cId="154531761" sldId="280"/>
            <ac:spMk id="9" creationId="{8B4E60EB-4270-4578-B9DE-F533961838DD}"/>
          </ac:spMkLst>
        </pc:spChg>
        <pc:spChg chg="add mod">
          <ac:chgData name="Guy Silvestri" userId="a61c1873573664a1" providerId="LiveId" clId="{13998D31-4EFC-4D99-BB12-8A0BE2177A4E}" dt="2022-01-02T19:21:47.963" v="269" actId="1076"/>
          <ac:spMkLst>
            <pc:docMk/>
            <pc:sldMk cId="154531761" sldId="280"/>
            <ac:spMk id="10" creationId="{F77804C3-F80B-48F9-868F-A79CDFE7C2CF}"/>
          </ac:spMkLst>
        </pc:spChg>
        <pc:spChg chg="add mod">
          <ac:chgData name="Guy Silvestri" userId="a61c1873573664a1" providerId="LiveId" clId="{13998D31-4EFC-4D99-BB12-8A0BE2177A4E}" dt="2022-01-02T19:21:57.713" v="271" actId="1076"/>
          <ac:spMkLst>
            <pc:docMk/>
            <pc:sldMk cId="154531761" sldId="280"/>
            <ac:spMk id="11" creationId="{EFBA611D-B8DE-434E-9FEF-B724DC23A11E}"/>
          </ac:spMkLst>
        </pc:spChg>
        <pc:spChg chg="add mod">
          <ac:chgData name="Guy Silvestri" userId="a61c1873573664a1" providerId="LiveId" clId="{13998D31-4EFC-4D99-BB12-8A0BE2177A4E}" dt="2022-01-02T19:22:13.951" v="278" actId="1035"/>
          <ac:spMkLst>
            <pc:docMk/>
            <pc:sldMk cId="154531761" sldId="280"/>
            <ac:spMk id="12" creationId="{C599E33F-8107-4437-AD7D-51897A1A7354}"/>
          </ac:spMkLst>
        </pc:spChg>
      </pc:sldChg>
      <pc:sldChg chg="addSp delSp modSp add mod">
        <pc:chgData name="Guy Silvestri" userId="a61c1873573664a1" providerId="LiveId" clId="{13998D31-4EFC-4D99-BB12-8A0BE2177A4E}" dt="2022-01-02T19:25:52.709" v="303"/>
        <pc:sldMkLst>
          <pc:docMk/>
          <pc:sldMk cId="3015016691" sldId="281"/>
        </pc:sldMkLst>
        <pc:spChg chg="mod">
          <ac:chgData name="Guy Silvestri" userId="a61c1873573664a1" providerId="LiveId" clId="{13998D31-4EFC-4D99-BB12-8A0BE2177A4E}" dt="2022-01-02T19:23:53.766" v="287" actId="255"/>
          <ac:spMkLst>
            <pc:docMk/>
            <pc:sldMk cId="3015016691" sldId="281"/>
            <ac:spMk id="3" creationId="{F5C3AA31-3A23-4D10-8E10-9D0845D5E700}"/>
          </ac:spMkLst>
        </pc:spChg>
        <pc:spChg chg="del">
          <ac:chgData name="Guy Silvestri" userId="a61c1873573664a1" providerId="LiveId" clId="{13998D31-4EFC-4D99-BB12-8A0BE2177A4E}" dt="2022-01-02T19:22:44.240" v="280" actId="478"/>
          <ac:spMkLst>
            <pc:docMk/>
            <pc:sldMk cId="3015016691" sldId="281"/>
            <ac:spMk id="7" creationId="{A208DBF2-1F64-44CE-92E9-28E1121B2194}"/>
          </ac:spMkLst>
        </pc:spChg>
        <pc:spChg chg="del">
          <ac:chgData name="Guy Silvestri" userId="a61c1873573664a1" providerId="LiveId" clId="{13998D31-4EFC-4D99-BB12-8A0BE2177A4E}" dt="2022-01-02T19:22:48.587" v="281" actId="478"/>
          <ac:spMkLst>
            <pc:docMk/>
            <pc:sldMk cId="3015016691" sldId="281"/>
            <ac:spMk id="8" creationId="{F4D1AD75-9F0B-433B-98E1-88EB9DD41C12}"/>
          </ac:spMkLst>
        </pc:spChg>
        <pc:spChg chg="del">
          <ac:chgData name="Guy Silvestri" userId="a61c1873573664a1" providerId="LiveId" clId="{13998D31-4EFC-4D99-BB12-8A0BE2177A4E}" dt="2022-01-02T19:22:54.124" v="282" actId="478"/>
          <ac:spMkLst>
            <pc:docMk/>
            <pc:sldMk cId="3015016691" sldId="281"/>
            <ac:spMk id="9" creationId="{8B4E60EB-4270-4578-B9DE-F533961838DD}"/>
          </ac:spMkLst>
        </pc:spChg>
        <pc:spChg chg="del">
          <ac:chgData name="Guy Silvestri" userId="a61c1873573664a1" providerId="LiveId" clId="{13998D31-4EFC-4D99-BB12-8A0BE2177A4E}" dt="2022-01-02T19:22:59.842" v="283" actId="478"/>
          <ac:spMkLst>
            <pc:docMk/>
            <pc:sldMk cId="3015016691" sldId="281"/>
            <ac:spMk id="10" creationId="{F77804C3-F80B-48F9-868F-A79CDFE7C2CF}"/>
          </ac:spMkLst>
        </pc:spChg>
        <pc:spChg chg="del">
          <ac:chgData name="Guy Silvestri" userId="a61c1873573664a1" providerId="LiveId" clId="{13998D31-4EFC-4D99-BB12-8A0BE2177A4E}" dt="2022-01-02T19:23:04.096" v="284" actId="478"/>
          <ac:spMkLst>
            <pc:docMk/>
            <pc:sldMk cId="3015016691" sldId="281"/>
            <ac:spMk id="11" creationId="{EFBA611D-B8DE-434E-9FEF-B724DC23A11E}"/>
          </ac:spMkLst>
        </pc:spChg>
        <pc:spChg chg="del">
          <ac:chgData name="Guy Silvestri" userId="a61c1873573664a1" providerId="LiveId" clId="{13998D31-4EFC-4D99-BB12-8A0BE2177A4E}" dt="2022-01-02T19:23:12.725" v="285" actId="478"/>
          <ac:spMkLst>
            <pc:docMk/>
            <pc:sldMk cId="3015016691" sldId="281"/>
            <ac:spMk id="12" creationId="{C599E33F-8107-4437-AD7D-51897A1A7354}"/>
          </ac:spMkLst>
        </pc:spChg>
        <pc:spChg chg="add del">
          <ac:chgData name="Guy Silvestri" userId="a61c1873573664a1" providerId="LiveId" clId="{13998D31-4EFC-4D99-BB12-8A0BE2177A4E}" dt="2022-01-02T19:24:20.766" v="289" actId="478"/>
          <ac:spMkLst>
            <pc:docMk/>
            <pc:sldMk cId="3015016691" sldId="281"/>
            <ac:spMk id="13" creationId="{1B982265-82F5-4A8D-81F7-A6987456DB6C}"/>
          </ac:spMkLst>
        </pc:spChg>
        <pc:spChg chg="add mod">
          <ac:chgData name="Guy Silvestri" userId="a61c1873573664a1" providerId="LiveId" clId="{13998D31-4EFC-4D99-BB12-8A0BE2177A4E}" dt="2022-01-02T19:24:54.528" v="293" actId="1076"/>
          <ac:spMkLst>
            <pc:docMk/>
            <pc:sldMk cId="3015016691" sldId="281"/>
            <ac:spMk id="14" creationId="{2D9EEDF2-BAED-4D8B-B832-AC6FBCFBF027}"/>
          </ac:spMkLst>
        </pc:spChg>
        <pc:spChg chg="add mod">
          <ac:chgData name="Guy Silvestri" userId="a61c1873573664a1" providerId="LiveId" clId="{13998D31-4EFC-4D99-BB12-8A0BE2177A4E}" dt="2022-01-02T19:25:52.709" v="303"/>
          <ac:spMkLst>
            <pc:docMk/>
            <pc:sldMk cId="3015016691" sldId="281"/>
            <ac:spMk id="15" creationId="{C87E3F9F-707B-4745-910A-6AD5BC57B382}"/>
          </ac:spMkLst>
        </pc:spChg>
      </pc:sldChg>
      <pc:sldChg chg="modSp add mod">
        <pc:chgData name="Guy Silvestri" userId="a61c1873573664a1" providerId="LiveId" clId="{13998D31-4EFC-4D99-BB12-8A0BE2177A4E}" dt="2022-01-02T19:27:04.054" v="309" actId="1076"/>
        <pc:sldMkLst>
          <pc:docMk/>
          <pc:sldMk cId="392527100" sldId="282"/>
        </pc:sldMkLst>
        <pc:spChg chg="mod">
          <ac:chgData name="Guy Silvestri" userId="a61c1873573664a1" providerId="LiveId" clId="{13998D31-4EFC-4D99-BB12-8A0BE2177A4E}" dt="2022-01-02T19:26:54.890" v="307" actId="1076"/>
          <ac:spMkLst>
            <pc:docMk/>
            <pc:sldMk cId="392527100" sldId="282"/>
            <ac:spMk id="3" creationId="{F5C3AA31-3A23-4D10-8E10-9D0845D5E700}"/>
          </ac:spMkLst>
        </pc:spChg>
        <pc:spChg chg="mod">
          <ac:chgData name="Guy Silvestri" userId="a61c1873573664a1" providerId="LiveId" clId="{13998D31-4EFC-4D99-BB12-8A0BE2177A4E}" dt="2022-01-02T19:26:59.257" v="308" actId="1076"/>
          <ac:spMkLst>
            <pc:docMk/>
            <pc:sldMk cId="392527100" sldId="282"/>
            <ac:spMk id="14" creationId="{2D9EEDF2-BAED-4D8B-B832-AC6FBCFBF027}"/>
          </ac:spMkLst>
        </pc:spChg>
        <pc:spChg chg="mod">
          <ac:chgData name="Guy Silvestri" userId="a61c1873573664a1" providerId="LiveId" clId="{13998D31-4EFC-4D99-BB12-8A0BE2177A4E}" dt="2022-01-02T19:27:04.054" v="309" actId="1076"/>
          <ac:spMkLst>
            <pc:docMk/>
            <pc:sldMk cId="392527100" sldId="282"/>
            <ac:spMk id="15" creationId="{C87E3F9F-707B-4745-910A-6AD5BC57B382}"/>
          </ac:spMkLst>
        </pc:spChg>
      </pc:sldChg>
      <pc:sldChg chg="delSp modSp add mod">
        <pc:chgData name="Guy Silvestri" userId="a61c1873573664a1" providerId="LiveId" clId="{13998D31-4EFC-4D99-BB12-8A0BE2177A4E}" dt="2022-01-02T19:29:22.873" v="458" actId="20577"/>
        <pc:sldMkLst>
          <pc:docMk/>
          <pc:sldMk cId="55529631" sldId="283"/>
        </pc:sldMkLst>
        <pc:spChg chg="mod">
          <ac:chgData name="Guy Silvestri" userId="a61c1873573664a1" providerId="LiveId" clId="{13998D31-4EFC-4D99-BB12-8A0BE2177A4E}" dt="2022-01-02T19:27:37.793" v="311"/>
          <ac:spMkLst>
            <pc:docMk/>
            <pc:sldMk cId="55529631" sldId="283"/>
            <ac:spMk id="3" creationId="{F5C3AA31-3A23-4D10-8E10-9D0845D5E700}"/>
          </ac:spMkLst>
        </pc:spChg>
        <pc:spChg chg="mod">
          <ac:chgData name="Guy Silvestri" userId="a61c1873573664a1" providerId="LiveId" clId="{13998D31-4EFC-4D99-BB12-8A0BE2177A4E}" dt="2022-01-02T19:29:22.873" v="458" actId="20577"/>
          <ac:spMkLst>
            <pc:docMk/>
            <pc:sldMk cId="55529631" sldId="283"/>
            <ac:spMk id="14" creationId="{2D9EEDF2-BAED-4D8B-B832-AC6FBCFBF027}"/>
          </ac:spMkLst>
        </pc:spChg>
        <pc:spChg chg="del">
          <ac:chgData name="Guy Silvestri" userId="a61c1873573664a1" providerId="LiveId" clId="{13998D31-4EFC-4D99-BB12-8A0BE2177A4E}" dt="2022-01-02T19:27:43.114" v="312" actId="478"/>
          <ac:spMkLst>
            <pc:docMk/>
            <pc:sldMk cId="55529631" sldId="283"/>
            <ac:spMk id="15" creationId="{C87E3F9F-707B-4745-910A-6AD5BC57B3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1879"/>
          </a:xfrm>
          <a:prstGeom prst="rect">
            <a:avLst/>
          </a:prstGeom>
        </p:spPr>
        <p:txBody>
          <a:bodyPr vert="horz" lIns="96479" tIns="48240" rIns="96479" bIns="4824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1879"/>
          </a:xfrm>
          <a:prstGeom prst="rect">
            <a:avLst/>
          </a:prstGeom>
        </p:spPr>
        <p:txBody>
          <a:bodyPr vert="horz" lIns="96479" tIns="48240" rIns="96479" bIns="48240" rtlCol="0"/>
          <a:lstStyle>
            <a:lvl1pPr algn="r">
              <a:defRPr sz="1300"/>
            </a:lvl1pPr>
          </a:lstStyle>
          <a:p>
            <a:fld id="{177F52F2-68F5-42EE-BEB0-51C855081D41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50950"/>
            <a:ext cx="5999163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9" tIns="48240" rIns="96479" bIns="4824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182" y="4813866"/>
            <a:ext cx="5505450" cy="3938618"/>
          </a:xfrm>
          <a:prstGeom prst="rect">
            <a:avLst/>
          </a:prstGeom>
        </p:spPr>
        <p:txBody>
          <a:bodyPr vert="horz" lIns="96479" tIns="48240" rIns="96479" bIns="4824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82119" cy="501878"/>
          </a:xfrm>
          <a:prstGeom prst="rect">
            <a:avLst/>
          </a:prstGeom>
        </p:spPr>
        <p:txBody>
          <a:bodyPr vert="horz" lIns="96479" tIns="48240" rIns="96479" bIns="4824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9500961"/>
            <a:ext cx="2982119" cy="501878"/>
          </a:xfrm>
          <a:prstGeom prst="rect">
            <a:avLst/>
          </a:prstGeom>
        </p:spPr>
        <p:txBody>
          <a:bodyPr vert="horz" lIns="96479" tIns="48240" rIns="96479" bIns="48240" rtlCol="0" anchor="b"/>
          <a:lstStyle>
            <a:lvl1pPr algn="r">
              <a:defRPr sz="1300"/>
            </a:lvl1pPr>
          </a:lstStyle>
          <a:p>
            <a:fld id="{86ABE1DB-2026-46C5-BBF8-881821E1D06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216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BE1DB-2026-46C5-BBF8-881821E1D06D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064C-DAE0-495C-8A6A-D9FB6E58D616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845DF-1AB8-4269-916A-23C982E9D99F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7BCF-8D04-4D76-B4AC-3FBFA62953E3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A27DE-B203-4FE5-B252-E9981669D134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5486C-5BB5-4FCD-8D71-BED4382F6868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4B3DF-3804-4119-9D5E-379862ABF360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0030-CB52-4ADF-821A-0F07031943D3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2288-64C6-4F99-ABD3-F6E11ACEC03A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00FE7-325C-4B57-ABD1-20FAA8C1BFBE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E844F-AAC7-4D96-8223-62CCF2235638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21BC-A306-41AF-B266-54D399629A10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88AEC-6032-417C-BFDD-56A135E937F9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4EECD-9DE3-4AA9-8B8F-1FFAF845CB46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0878D-DA8F-46D9-A7B5-5BB04601A738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C7E73-87E2-44F6-B839-7A44A8A808BB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440F-AB41-4BA6-B9FC-0A4A6B5E4936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14F8A-E1B3-4689-8172-FCBD15788E9C}" type="datetime1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CEF 20 Octobre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042962-DEC2-436C-92DF-B0940D5F4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7166" y="3296093"/>
            <a:ext cx="9821727" cy="3445175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Arial Black" pitchFamily="34" charset="0"/>
              </a:rPr>
              <a:t>L’AGIRC-ARRCO </a:t>
            </a:r>
            <a:br>
              <a:rPr lang="fr-FR" sz="4900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fr-FR" sz="4900" b="1" dirty="0">
                <a:solidFill>
                  <a:srgbClr val="FF0000"/>
                </a:solidFill>
                <a:latin typeface="Arial Black" pitchFamily="34" charset="0"/>
              </a:rPr>
              <a:t>De moins en moins complémentaire !</a:t>
            </a:r>
            <a:br>
              <a:rPr lang="fr-FR" sz="4900" b="1" dirty="0">
                <a:solidFill>
                  <a:srgbClr val="FF0000"/>
                </a:solidFill>
                <a:latin typeface="Arial Black" pitchFamily="34" charset="0"/>
              </a:rPr>
            </a:br>
            <a:br>
              <a:rPr lang="fr-FR" sz="3600" dirty="0">
                <a:solidFill>
                  <a:schemeClr val="tx1"/>
                </a:solidFill>
                <a:latin typeface="Arial Black" pitchFamily="34" charset="0"/>
              </a:rPr>
            </a:br>
            <a:r>
              <a:rPr lang="fr-FR" sz="3600" dirty="0">
                <a:solidFill>
                  <a:schemeClr val="tx1"/>
                </a:solidFill>
                <a:latin typeface="Arial Black" pitchFamily="34" charset="0"/>
              </a:rPr>
              <a:t>Un régime à points, par répartition à  </a:t>
            </a:r>
            <a:r>
              <a:rPr lang="fr-FR" sz="3600" u="sng" dirty="0">
                <a:solidFill>
                  <a:schemeClr val="tx1"/>
                </a:solidFill>
                <a:latin typeface="Arial Black" pitchFamily="34" charset="0"/>
              </a:rPr>
              <a:t>cotisations définies</a:t>
            </a:r>
            <a:r>
              <a:rPr lang="fr-FR" sz="3600" dirty="0">
                <a:solidFill>
                  <a:schemeClr val="tx1"/>
                </a:solidFill>
                <a:latin typeface="Arial Black" pitchFamily="34" charset="0"/>
              </a:rPr>
              <a:t>. </a:t>
            </a:r>
            <a:br>
              <a:rPr lang="fr-FR" sz="3600" dirty="0">
                <a:solidFill>
                  <a:schemeClr val="tx1"/>
                </a:solidFill>
                <a:latin typeface="Arial Black" pitchFamily="34" charset="0"/>
              </a:rPr>
            </a:br>
            <a:r>
              <a:rPr lang="fr-FR" sz="3600" dirty="0">
                <a:solidFill>
                  <a:schemeClr val="tx1"/>
                </a:solidFill>
                <a:latin typeface="Arial Black" pitchFamily="34" charset="0"/>
              </a:rPr>
              <a:t>Contrairement au régime général de la Sécurité sociale par répartition mais à </a:t>
            </a:r>
            <a:r>
              <a:rPr lang="fr-FR" sz="3600" u="sng" dirty="0">
                <a:solidFill>
                  <a:schemeClr val="tx1"/>
                </a:solidFill>
                <a:latin typeface="Arial Black" pitchFamily="34" charset="0"/>
              </a:rPr>
              <a:t>prestations définies</a:t>
            </a:r>
            <a:r>
              <a:rPr lang="fr-FR" sz="3600" dirty="0">
                <a:solidFill>
                  <a:schemeClr val="tx1"/>
                </a:solidFill>
                <a:latin typeface="Arial Black" pitchFamily="34" charset="0"/>
              </a:rPr>
              <a:t>.</a:t>
            </a:r>
            <a:br>
              <a:rPr lang="fr-FR" dirty="0">
                <a:latin typeface="Arial Black" pitchFamily="34" charset="0"/>
              </a:rPr>
            </a:br>
            <a:br>
              <a:rPr lang="fr-FR" dirty="0">
                <a:latin typeface="Arial Black" pitchFamily="34" charset="0"/>
              </a:rPr>
            </a:br>
            <a:r>
              <a:rPr lang="fr-FR" sz="900">
                <a:latin typeface="Arial Black" pitchFamily="34" charset="0"/>
              </a:rPr>
              <a:t>Modifié le 15/10/2026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5B3080-8B78-6224-1614-AE8849095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5" y="268338"/>
            <a:ext cx="2941352" cy="380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165370"/>
            <a:ext cx="8911687" cy="1739630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L’histoire de l’Agirc-</a:t>
            </a:r>
            <a:r>
              <a:rPr lang="fr-FR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Arrco</a:t>
            </a: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…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108953"/>
            <a:ext cx="8915400" cy="4802269"/>
          </a:xfrm>
        </p:spPr>
        <p:txBody>
          <a:bodyPr>
            <a:noAutofit/>
          </a:bodyPr>
          <a:lstStyle/>
          <a:p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Ordonnances de 1945 : 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Création de la Sécurité Sociale, précise que seuls les  régimes en dessous du plafond de la Sécurité  sociale pourront être maintenus. </a:t>
            </a:r>
          </a:p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Les cadres veulent maintenir leurs régimes spécifiques de l’avant-guerre qui existaient dans différentes branches en accord avec le patronat.</a:t>
            </a:r>
          </a:p>
          <a:p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14 mars 1947 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création de l’Agirc avec la CGC, CFTC et le CNPF . Le régime à points devient une condition de l’affiliation des cadres en complément de la Sécurité sociale.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398834"/>
            <a:ext cx="8911687" cy="1506166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  </a:t>
            </a:r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En réaction</a:t>
            </a:r>
            <a:endParaRPr lang="fr-F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186774"/>
            <a:ext cx="8915400" cy="4980561"/>
          </a:xfrm>
        </p:spPr>
        <p:txBody>
          <a:bodyPr>
            <a:noAutofit/>
          </a:bodyPr>
          <a:lstStyle/>
          <a:p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Le 8 décembre 1961: 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Création de l’Arrco, unifiant les régimes complémentaires du privé, en dessous du plafond de la sécu.</a:t>
            </a:r>
          </a:p>
          <a:p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Loi 1972  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Généralisation de la retraite complémentaire obligatoire pour les salariés affiliés au régime général de Sécurité Sociale.</a:t>
            </a:r>
          </a:p>
          <a:p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1990 L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’Agirc compte 55 caisses , l’Arrco 44 et 83 institutions adhérentes,(</a:t>
            </a:r>
            <a:r>
              <a:rPr lang="fr-FR" sz="2000" dirty="0">
                <a:solidFill>
                  <a:schemeClr val="tx1"/>
                </a:solidFill>
                <a:latin typeface="Arial Black" pitchFamily="34" charset="0"/>
              </a:rPr>
              <a:t>Malakoff, Humanis, Ag2r, Alliance pro, Klesia Ircem, Apicil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)</a:t>
            </a:r>
          </a:p>
          <a:p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2002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 Mise en commun des moyens et services des fédérations Agirc et Arrco au sein d’un GIE.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165371"/>
            <a:ext cx="8911687" cy="1739630"/>
          </a:xfrm>
        </p:spPr>
        <p:txBody>
          <a:bodyPr>
            <a:normAutofit/>
          </a:bodyPr>
          <a:lstStyle/>
          <a:p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2017 fusion Agirc et </a:t>
            </a:r>
            <a:r>
              <a:rPr lang="fr-F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Arrco</a:t>
            </a:r>
            <a:endParaRPr lang="fr-F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30847" y="992222"/>
            <a:ext cx="8915400" cy="5535038"/>
          </a:xfrm>
        </p:spPr>
        <p:txBody>
          <a:bodyPr>
            <a:noAutofit/>
          </a:bodyPr>
          <a:lstStyle/>
          <a:p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17 novembre 2017: 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Accord national  interprofessionnel(ANI) instituant la création de la Fédération Agirc-Arrco comme régime complémentaire unique pour les salariés du privé</a:t>
            </a:r>
          </a:p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Mise en place d’un CA paritaire, </a:t>
            </a:r>
          </a:p>
          <a:p>
            <a:pPr>
              <a:buNone/>
            </a:pPr>
            <a:r>
              <a:rPr lang="fr-FR" sz="2000" dirty="0">
                <a:solidFill>
                  <a:schemeClr val="tx1"/>
                </a:solidFill>
                <a:latin typeface="Arial Black" pitchFamily="34" charset="0"/>
              </a:rPr>
              <a:t>    (Signé par CFDT,CGC,CFTC et MEDEF, CPME et U2P.)</a:t>
            </a:r>
          </a:p>
          <a:p>
            <a:r>
              <a:rPr lang="fr-FR" sz="2000" dirty="0">
                <a:solidFill>
                  <a:schemeClr val="tx1"/>
                </a:solidFill>
                <a:latin typeface="Arial Black" pitchFamily="34" charset="0"/>
              </a:rPr>
              <a:t>CGT dénonce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chemeClr val="tx1"/>
                </a:solidFill>
                <a:latin typeface="Arial Black" pitchFamily="34" charset="0"/>
              </a:rPr>
              <a:t>La mise en place d’un pilotage donnant la priorité à la gestion de la réserve.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chemeClr val="tx1"/>
                </a:solidFill>
                <a:latin typeface="Arial Black" pitchFamily="34" charset="0"/>
              </a:rPr>
              <a:t>L’instauration d’un « taux d’appel de 127% » des cotisations ne donnant aucun droit supplémentaire.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chemeClr val="tx1"/>
                </a:solidFill>
                <a:latin typeface="Arial Black" pitchFamily="34" charset="0"/>
              </a:rPr>
              <a:t>le paritarisme qui favorise le patronat dans la gouvernance.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Un pilotage sous la pression du patronat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400" dirty="0">
                <a:latin typeface="Arial Black" pitchFamily="34" charset="0"/>
              </a:rPr>
              <a:t>Un C.A. paritaire qui fixe chaque année la valeur du point d’achat et  la valeur du point « retraite ».</a:t>
            </a:r>
          </a:p>
          <a:p>
            <a:endParaRPr lang="fr-FR" sz="2400" dirty="0">
              <a:latin typeface="Arial Black" pitchFamily="34" charset="0"/>
            </a:endParaRPr>
          </a:p>
          <a:p>
            <a:r>
              <a:rPr lang="fr-FR" sz="2400" dirty="0">
                <a:latin typeface="Arial Black" pitchFamily="34" charset="0"/>
              </a:rPr>
              <a:t>Des modalités de gestion , de gouvernance encadrée par une  « règle d’or ;</a:t>
            </a:r>
          </a:p>
          <a:p>
            <a:pPr marL="0" indent="0">
              <a:buNone/>
            </a:pPr>
            <a:r>
              <a:rPr lang="fr-FR" sz="2400" dirty="0">
                <a:latin typeface="Arial Black" pitchFamily="34" charset="0"/>
              </a:rPr>
              <a:t>      « dépenser moins que les ressources ».</a:t>
            </a:r>
          </a:p>
          <a:p>
            <a:pPr marL="0" indent="0">
              <a:buNone/>
            </a:pPr>
            <a:endParaRPr lang="fr-FR" sz="2400" dirty="0">
              <a:latin typeface="Arial Black" pitchFamily="34" charset="0"/>
            </a:endParaRPr>
          </a:p>
          <a:p>
            <a:r>
              <a:rPr lang="fr-FR" sz="2400" dirty="0">
                <a:latin typeface="Arial Black" pitchFamily="34" charset="0"/>
              </a:rPr>
              <a:t>Maintenir sur 15 ans un niveau élevé des réserves . </a:t>
            </a:r>
            <a:r>
              <a:rPr lang="fr-FR" sz="2000" dirty="0">
                <a:latin typeface="Arial Black" pitchFamily="34" charset="0"/>
              </a:rPr>
              <a:t>(116,3 milliards € en 2025)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47010" y="272375"/>
            <a:ext cx="8911687" cy="1322961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Un système à point en 3 étapes</a:t>
            </a:r>
            <a:endParaRPr lang="fr-FR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67033" y="1459150"/>
            <a:ext cx="8915400" cy="507783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sz="2400" b="1" u="sng" dirty="0">
                <a:solidFill>
                  <a:schemeClr val="tx1"/>
                </a:solidFill>
                <a:latin typeface="Arial Black" pitchFamily="34" charset="0"/>
              </a:rPr>
              <a:t>L’ Agirc-Arrco comporte 2 tranches</a:t>
            </a:r>
            <a:endParaRPr lang="fr-FR" sz="2400" b="1" dirty="0">
              <a:solidFill>
                <a:schemeClr val="tx1"/>
              </a:solidFill>
              <a:latin typeface="Arial Black" pitchFamily="34" charset="0"/>
            </a:endParaRPr>
          </a:p>
          <a:p>
            <a:pPr lvl="1"/>
            <a:r>
              <a:rPr lang="fr-FR" sz="2100" b="1" dirty="0">
                <a:solidFill>
                  <a:schemeClr val="tx1"/>
                </a:solidFill>
              </a:rPr>
              <a:t>Tranche 1        limitée au plafond SS  (4002 € pour 2026)</a:t>
            </a:r>
          </a:p>
          <a:p>
            <a:pPr lvl="1"/>
            <a:r>
              <a:rPr lang="fr-FR" sz="2100" b="1" dirty="0">
                <a:solidFill>
                  <a:schemeClr val="tx1"/>
                </a:solidFill>
              </a:rPr>
              <a:t>Tranche 2        au dessus du plafond SS, jusqu’à  8 fois ce plafond</a:t>
            </a:r>
          </a:p>
          <a:p>
            <a:pPr>
              <a:buNone/>
            </a:pPr>
            <a:r>
              <a:rPr lang="fr-FR" sz="2200" b="1" dirty="0">
                <a:solidFill>
                  <a:schemeClr val="tx1"/>
                </a:solidFill>
              </a:rPr>
              <a:t>  </a:t>
            </a:r>
          </a:p>
          <a:p>
            <a:pPr>
              <a:buNone/>
            </a:pPr>
            <a:r>
              <a:rPr lang="fr-FR" sz="2200" b="1" dirty="0">
                <a:solidFill>
                  <a:schemeClr val="tx1"/>
                </a:solidFill>
              </a:rPr>
              <a:t>  1</a:t>
            </a:r>
            <a:r>
              <a:rPr lang="fr-FR" sz="2300" b="1" dirty="0">
                <a:solidFill>
                  <a:schemeClr val="tx1"/>
                </a:solidFill>
              </a:rPr>
              <a:t>)    </a:t>
            </a:r>
            <a:r>
              <a:rPr lang="fr-FR" sz="2300" b="1" dirty="0">
                <a:solidFill>
                  <a:schemeClr val="tx1"/>
                </a:solidFill>
                <a:latin typeface="Arial Black" pitchFamily="34" charset="0"/>
              </a:rPr>
              <a:t>Taux de cotisation définissant les points d’achat pour le salarié</a:t>
            </a:r>
          </a:p>
          <a:p>
            <a:pPr lvl="1"/>
            <a:r>
              <a:rPr lang="fr-FR" sz="2000" b="1" u="sng" dirty="0">
                <a:solidFill>
                  <a:schemeClr val="tx1"/>
                </a:solidFill>
              </a:rPr>
              <a:t>T 1</a:t>
            </a:r>
            <a:r>
              <a:rPr lang="fr-FR" sz="2000" b="1" dirty="0">
                <a:solidFill>
                  <a:schemeClr val="tx1"/>
                </a:solidFill>
              </a:rPr>
              <a:t>        </a:t>
            </a:r>
            <a:r>
              <a:rPr lang="fr-FR" sz="2600" b="1" dirty="0">
                <a:solidFill>
                  <a:schemeClr val="tx1"/>
                </a:solidFill>
              </a:rPr>
              <a:t>6,20%           </a:t>
            </a:r>
            <a:r>
              <a:rPr lang="fr-FR" sz="2000" b="1" dirty="0">
                <a:solidFill>
                  <a:schemeClr val="tx1"/>
                </a:solidFill>
              </a:rPr>
              <a:t>dont   2,48 % pour le salarié</a:t>
            </a:r>
          </a:p>
          <a:p>
            <a:pPr lvl="1"/>
            <a:r>
              <a:rPr lang="fr-FR" sz="2000" b="1" u="sng" dirty="0">
                <a:solidFill>
                  <a:schemeClr val="tx1"/>
                </a:solidFill>
              </a:rPr>
              <a:t>T 2</a:t>
            </a:r>
            <a:r>
              <a:rPr lang="fr-FR" sz="2000" b="1" dirty="0">
                <a:solidFill>
                  <a:schemeClr val="tx1"/>
                </a:solidFill>
              </a:rPr>
              <a:t>     </a:t>
            </a:r>
            <a:r>
              <a:rPr lang="fr-FR" sz="2600" b="1" dirty="0">
                <a:solidFill>
                  <a:schemeClr val="tx1"/>
                </a:solidFill>
              </a:rPr>
              <a:t>17,00 %          </a:t>
            </a:r>
            <a:r>
              <a:rPr lang="fr-FR" sz="2000" b="1" dirty="0">
                <a:solidFill>
                  <a:schemeClr val="tx1"/>
                </a:solidFill>
              </a:rPr>
              <a:t>dont   6,80 %  pour le salarié</a:t>
            </a:r>
          </a:p>
          <a:p>
            <a:pPr lvl="1"/>
            <a:endParaRPr lang="fr-FR" sz="2000" b="1" dirty="0">
              <a:solidFill>
                <a:schemeClr val="tx1"/>
              </a:solidFill>
              <a:latin typeface="Arial Black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300" b="1" dirty="0">
                <a:solidFill>
                  <a:schemeClr val="tx1"/>
                </a:solidFill>
                <a:latin typeface="Arial Black" pitchFamily="34" charset="0"/>
              </a:rPr>
              <a:t>Taux de cotisions réel à 127% avec contributions pour la gestion, sans que cela ouvre des droits supplémentaires pour le salarié.</a:t>
            </a:r>
            <a:endParaRPr lang="fr-FR" sz="2300" b="1" u="sng" dirty="0">
              <a:solidFill>
                <a:schemeClr val="tx1"/>
              </a:solidFill>
              <a:latin typeface="Arial Black" pitchFamily="34" charset="0"/>
            </a:endParaRPr>
          </a:p>
          <a:p>
            <a:pPr lvl="1"/>
            <a:r>
              <a:rPr lang="fr-FR" sz="2000" b="1" u="sng" dirty="0">
                <a:solidFill>
                  <a:schemeClr val="tx1"/>
                </a:solidFill>
              </a:rPr>
              <a:t>T 1</a:t>
            </a:r>
            <a:r>
              <a:rPr lang="fr-FR" sz="2000" b="1" dirty="0">
                <a:solidFill>
                  <a:schemeClr val="tx1"/>
                </a:solidFill>
              </a:rPr>
              <a:t>        </a:t>
            </a:r>
            <a:r>
              <a:rPr lang="fr-FR" sz="2600" b="1" dirty="0">
                <a:solidFill>
                  <a:schemeClr val="tx1"/>
                </a:solidFill>
              </a:rPr>
              <a:t>9,87 %        </a:t>
            </a:r>
            <a:r>
              <a:rPr lang="fr-FR" sz="2000" b="1" dirty="0">
                <a:solidFill>
                  <a:schemeClr val="tx1"/>
                </a:solidFill>
              </a:rPr>
              <a:t>dont  4,01 % par le salarié</a:t>
            </a:r>
          </a:p>
          <a:p>
            <a:pPr lvl="1"/>
            <a:r>
              <a:rPr lang="fr-FR" sz="2000" b="1" u="sng" dirty="0">
                <a:solidFill>
                  <a:schemeClr val="tx1"/>
                </a:solidFill>
              </a:rPr>
              <a:t>T 2</a:t>
            </a:r>
            <a:r>
              <a:rPr lang="fr-FR" sz="2000" b="1" dirty="0">
                <a:solidFill>
                  <a:schemeClr val="tx1"/>
                </a:solidFill>
              </a:rPr>
              <a:t>       </a:t>
            </a:r>
            <a:r>
              <a:rPr lang="fr-FR" sz="2600" b="1" dirty="0">
                <a:solidFill>
                  <a:schemeClr val="tx1"/>
                </a:solidFill>
              </a:rPr>
              <a:t>24,29%        </a:t>
            </a:r>
            <a:r>
              <a:rPr lang="fr-FR" sz="2000" b="1" dirty="0">
                <a:solidFill>
                  <a:schemeClr val="tx1"/>
                </a:solidFill>
              </a:rPr>
              <a:t>dont  9,86 % par le salarié</a:t>
            </a:r>
          </a:p>
          <a:p>
            <a:pPr lvl="1">
              <a:buNone/>
            </a:pPr>
            <a:endParaRPr lang="fr-FR" sz="2000" b="1" dirty="0">
              <a:solidFill>
                <a:schemeClr val="tx1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300" b="1" dirty="0">
                <a:solidFill>
                  <a:schemeClr val="tx1"/>
                </a:solidFill>
                <a:latin typeface="Arial Black" pitchFamily="34" charset="0"/>
              </a:rPr>
              <a:t>A cela se rajoute, 0,35 % pour la T1 et  2,4 % pour la T2 au nom d’une contribution au nom de « l’équilibre technique » </a:t>
            </a:r>
            <a:r>
              <a:rPr lang="fr-FR" sz="2300" b="1" dirty="0"/>
              <a:t>.</a:t>
            </a:r>
          </a:p>
          <a:p>
            <a:pPr lvl="2">
              <a:buNone/>
            </a:pPr>
            <a:endParaRPr lang="fr-FR" dirty="0"/>
          </a:p>
          <a:p>
            <a:pPr lvl="1">
              <a:buNone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291830"/>
            <a:ext cx="8911687" cy="1313686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Acquisition des points.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75203" y="1264596"/>
            <a:ext cx="8915400" cy="490273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2) Chaque année, le salarié obtient des points pour sa retraite durant toute sa carrière et en fonction: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chemeClr val="tx1"/>
                </a:solidFill>
                <a:latin typeface="Arial Black" pitchFamily="34" charset="0"/>
              </a:rPr>
              <a:t>De son salaire brut , du taux de cotisations. </a:t>
            </a:r>
          </a:p>
          <a:p>
            <a:pPr lvl="1">
              <a:buNone/>
            </a:pPr>
            <a:r>
              <a:rPr lang="fr-FR" sz="1800" dirty="0">
                <a:solidFill>
                  <a:schemeClr val="tx1"/>
                </a:solidFill>
                <a:latin typeface="Arial Black" pitchFamily="34" charset="0"/>
              </a:rPr>
              <a:t>Le tout divisé par la </a:t>
            </a:r>
            <a:r>
              <a:rPr lang="fr-FR" sz="1800" u="sng" dirty="0">
                <a:solidFill>
                  <a:schemeClr val="tx1"/>
                </a:solidFill>
                <a:latin typeface="Arial Black" pitchFamily="34" charset="0"/>
              </a:rPr>
              <a:t>valeur d’achat </a:t>
            </a:r>
            <a:r>
              <a:rPr lang="fr-FR" sz="1800" dirty="0">
                <a:solidFill>
                  <a:schemeClr val="tx1"/>
                </a:solidFill>
                <a:latin typeface="Arial Black" pitchFamily="34" charset="0"/>
              </a:rPr>
              <a:t>du point fixée au 1</a:t>
            </a:r>
            <a:r>
              <a:rPr lang="fr-FR" sz="1800" baseline="30000" dirty="0">
                <a:solidFill>
                  <a:schemeClr val="tx1"/>
                </a:solidFill>
                <a:latin typeface="Arial Black" pitchFamily="34" charset="0"/>
              </a:rPr>
              <a:t>er</a:t>
            </a:r>
            <a:r>
              <a:rPr lang="fr-FR" sz="1800" dirty="0">
                <a:solidFill>
                  <a:schemeClr val="tx1"/>
                </a:solidFill>
                <a:latin typeface="Arial Black" pitchFamily="34" charset="0"/>
              </a:rPr>
              <a:t> janvier de chaque année (20,1877 € en 2026).</a:t>
            </a:r>
          </a:p>
          <a:p>
            <a:pPr lvl="1">
              <a:buFont typeface="Wingdings" pitchFamily="2" charset="2"/>
              <a:buChar char="Ø"/>
            </a:pPr>
            <a:endParaRPr lang="fr-FR" sz="2400" b="1" dirty="0">
              <a:solidFill>
                <a:schemeClr val="tx1"/>
              </a:solidFill>
              <a:latin typeface="Arial Black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fr-FR" sz="2400" b="1" dirty="0">
                <a:solidFill>
                  <a:schemeClr val="tx1"/>
                </a:solidFill>
                <a:latin typeface="Arial Black" pitchFamily="34" charset="0"/>
              </a:rPr>
              <a:t>Hors depuis  plusieurs années la valeur du point d’achat est surévaluée par rapport à l’évolution moyenne des salaires</a:t>
            </a:r>
          </a:p>
          <a:p>
            <a:pPr lvl="1">
              <a:buFont typeface="Wingdings" pitchFamily="2" charset="2"/>
              <a:buChar char="Ø"/>
            </a:pPr>
            <a:r>
              <a:rPr lang="fr-FR" sz="2400" b="1" dirty="0">
                <a:solidFill>
                  <a:schemeClr val="tx1"/>
                </a:solidFill>
                <a:latin typeface="Arial Black" pitchFamily="34" charset="0"/>
              </a:rPr>
              <a:t>Ce qui conduit à moins de points acquis a chaque génération.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7605F1-F17D-B22C-1E8A-9AE6C796C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12462"/>
            <a:ext cx="8911687" cy="128089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 Black" panose="020B0A04020102020204" pitchFamily="34" charset="0"/>
              </a:rPr>
              <a:t>Valeur du point « retraite », sous pression du Medef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71A955-5E4F-5FF2-F8CD-279122C15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93352"/>
            <a:ext cx="8915400" cy="4117870"/>
          </a:xfrm>
        </p:spPr>
        <p:txBody>
          <a:bodyPr>
            <a:normAutofit lnSpcReduction="10000"/>
          </a:bodyPr>
          <a:lstStyle/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3) Le CA  arrête la valeur du point « retraite » appliquée au 1</a:t>
            </a:r>
            <a:r>
              <a:rPr lang="fr-FR" sz="2200" baseline="30000" dirty="0">
                <a:solidFill>
                  <a:schemeClr val="tx1"/>
                </a:solidFill>
                <a:latin typeface="Arial Black" pitchFamily="34" charset="0"/>
              </a:rPr>
              <a:t>er</a:t>
            </a:r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 Novembre. ( 1,4386 € pour 2026 identique à 2025).</a:t>
            </a:r>
          </a:p>
          <a:p>
            <a:pPr>
              <a:buNone/>
            </a:pPr>
            <a:r>
              <a:rPr lang="fr-FR" sz="1900" dirty="0">
                <a:solidFill>
                  <a:schemeClr val="tx1"/>
                </a:solidFill>
                <a:latin typeface="Arial Black" pitchFamily="34" charset="0"/>
              </a:rPr>
              <a:t> °Cela concerne le niveau de retraite pour les salariés qui font valoir leur droit à la retraite dans l’année qui suit.</a:t>
            </a:r>
          </a:p>
          <a:p>
            <a:pPr>
              <a:buNone/>
            </a:pPr>
            <a:r>
              <a:rPr lang="fr-FR" sz="1900" dirty="0">
                <a:solidFill>
                  <a:schemeClr val="tx1"/>
                </a:solidFill>
                <a:latin typeface="Arial Black" pitchFamily="34" charset="0"/>
              </a:rPr>
              <a:t> °Et l’</a:t>
            </a:r>
            <a:r>
              <a:rPr lang="fr-FR" sz="1900" dirty="0" err="1">
                <a:solidFill>
                  <a:schemeClr val="tx1"/>
                </a:solidFill>
                <a:latin typeface="Arial Black" pitchFamily="34" charset="0"/>
              </a:rPr>
              <a:t>evolution</a:t>
            </a:r>
            <a:r>
              <a:rPr lang="fr-FR" sz="1900" dirty="0">
                <a:solidFill>
                  <a:schemeClr val="tx1"/>
                </a:solidFill>
                <a:latin typeface="Arial Black" pitchFamily="34" charset="0"/>
              </a:rPr>
              <a:t> des pensions pour les retraités.</a:t>
            </a:r>
          </a:p>
          <a:p>
            <a:pPr>
              <a:buNone/>
            </a:pPr>
            <a:endParaRPr lang="fr-FR" sz="1900" dirty="0">
              <a:solidFill>
                <a:schemeClr val="tx1"/>
              </a:solidFill>
              <a:latin typeface="Arial Black" pitchFamily="34" charset="0"/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  <a:latin typeface="Arial Black" pitchFamily="34" charset="0"/>
              </a:rPr>
              <a:t>              </a:t>
            </a:r>
            <a:r>
              <a:rPr lang="fr-FR" sz="2000" u="sng" dirty="0">
                <a:solidFill>
                  <a:srgbClr val="FF0000"/>
                </a:solidFill>
                <a:latin typeface="Arial Black" pitchFamily="34" charset="0"/>
              </a:rPr>
              <a:t>Une règle imposée par le patronat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tx1"/>
                </a:solidFill>
                <a:latin typeface="Arial Black" pitchFamily="34" charset="0"/>
              </a:rPr>
              <a:t>           Sur la base de l’ANI de 2023, une sous-indexation de 0,4% est                                            appliquée par rapport à l’inflation. 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  <a:latin typeface="Arial Black" pitchFamily="34" charset="0"/>
              </a:rPr>
              <a:t>             Le CA dispose d’une fourchette entre + / - 0,4%.</a:t>
            </a:r>
          </a:p>
          <a:p>
            <a:endParaRPr lang="fr-FR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D1690F-CD90-19AB-A47B-7D577180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243191"/>
            <a:ext cx="8911687" cy="1661809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Une baisse constante du taux rendement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614791"/>
            <a:ext cx="8915400" cy="5041190"/>
          </a:xfrm>
        </p:spPr>
        <p:txBody>
          <a:bodyPr>
            <a:normAutofit fontScale="62500" lnSpcReduction="20000"/>
          </a:bodyPr>
          <a:lstStyle/>
          <a:p>
            <a:r>
              <a:rPr lang="fr-FR" sz="3800" u="sng" dirty="0">
                <a:solidFill>
                  <a:schemeClr val="tx1"/>
                </a:solidFill>
                <a:latin typeface="Arial Black" pitchFamily="34" charset="0"/>
              </a:rPr>
              <a:t>Le taux de rendement </a:t>
            </a:r>
            <a:r>
              <a:rPr lang="fr-FR" sz="3800" dirty="0">
                <a:solidFill>
                  <a:schemeClr val="tx1"/>
                </a:solidFill>
                <a:latin typeface="Arial Black" pitchFamily="34" charset="0"/>
              </a:rPr>
              <a:t>brut  entre la valeur  du point de service( pension-retraite) et la valeur du point d’achat est passé de 9,58% en 1990 à 4,75 % en 2025.</a:t>
            </a:r>
          </a:p>
          <a:p>
            <a:r>
              <a:rPr lang="fr-FR" sz="3800" dirty="0">
                <a:solidFill>
                  <a:schemeClr val="tx1"/>
                </a:solidFill>
                <a:latin typeface="Arial Black" pitchFamily="34" charset="0"/>
              </a:rPr>
              <a:t>La chute atteint 40 % depuis 30 ans. ( source le COR). C est a dire qu’un cotisant acquiert 2 fois moins de droits en 2025 qu’en 2024.</a:t>
            </a:r>
          </a:p>
          <a:p>
            <a:endParaRPr lang="fr-FR" sz="3000" dirty="0">
              <a:solidFill>
                <a:srgbClr val="FF0000"/>
              </a:solidFill>
              <a:latin typeface="Arial Black" pitchFamily="34" charset="0"/>
            </a:endParaRPr>
          </a:p>
          <a:p>
            <a:pPr lvl="1"/>
            <a:r>
              <a:rPr lang="fr-FR" sz="30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sz="3800" dirty="0">
                <a:solidFill>
                  <a:srgbClr val="FF0000"/>
                </a:solidFill>
                <a:latin typeface="Arial Black" pitchFamily="34" charset="0"/>
              </a:rPr>
              <a:t>E n 2025 le montant mensuel moyen des retraites Agirc-Arrco :</a:t>
            </a:r>
          </a:p>
          <a:p>
            <a:pPr lvl="1">
              <a:buNone/>
            </a:pPr>
            <a:r>
              <a:rPr lang="fr-FR" sz="3800" dirty="0">
                <a:solidFill>
                  <a:srgbClr val="FF0000"/>
                </a:solidFill>
                <a:latin typeface="Arial Black" pitchFamily="34" charset="0"/>
              </a:rPr>
              <a:t>   432 € pour les femmes</a:t>
            </a:r>
          </a:p>
          <a:p>
            <a:pPr lvl="1">
              <a:buNone/>
            </a:pPr>
            <a:r>
              <a:rPr lang="fr-FR" sz="3800" dirty="0">
                <a:solidFill>
                  <a:srgbClr val="FF0000"/>
                </a:solidFill>
                <a:latin typeface="Arial Black" pitchFamily="34" charset="0"/>
              </a:rPr>
              <a:t>   742 € pour les hommes</a:t>
            </a:r>
          </a:p>
          <a:p>
            <a:pPr lvl="1"/>
            <a:endParaRPr lang="fr-FR" sz="2000" dirty="0">
              <a:solidFill>
                <a:schemeClr val="tx1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fr-FR" sz="3800" dirty="0">
                <a:solidFill>
                  <a:schemeClr val="tx1"/>
                </a:solidFill>
                <a:latin typeface="Arial Black" pitchFamily="34" charset="0"/>
              </a:rPr>
              <a:t>Travailler plus longtemps pour gagner moins!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306726" y="5071730"/>
            <a:ext cx="0" cy="627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94F88-835A-55DD-2EAC-64AF91DAB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10% de cotisations sur la retraite Agirc-Arrco.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79D7D9-8F72-CBA6-E0CF-1555846E7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latin typeface="Arial Black" panose="020B0A04020102020204" pitchFamily="34" charset="0"/>
            </a:endParaRPr>
          </a:p>
          <a:p>
            <a:endParaRPr lang="fr-FR" dirty="0">
              <a:latin typeface="Arial Black" panose="020B0A04020102020204" pitchFamily="34" charset="0"/>
            </a:endParaRPr>
          </a:p>
          <a:p>
            <a:r>
              <a:rPr lang="fr-FR" dirty="0">
                <a:latin typeface="Arial Black" panose="020B0A04020102020204" pitchFamily="34" charset="0"/>
              </a:rPr>
              <a:t>Cotisation assurance maladie COTAM                                   1,0%</a:t>
            </a:r>
          </a:p>
          <a:p>
            <a:r>
              <a:rPr lang="fr-FR" dirty="0">
                <a:latin typeface="Arial Black" panose="020B0A04020102020204" pitchFamily="34" charset="0"/>
              </a:rPr>
              <a:t>Contribution remboursement dette sociale (CRDS)               0,5%</a:t>
            </a:r>
          </a:p>
          <a:p>
            <a:r>
              <a:rPr lang="fr-FR" dirty="0">
                <a:latin typeface="Arial Black" panose="020B0A04020102020204" pitchFamily="34" charset="0"/>
              </a:rPr>
              <a:t>Contribution Sociale Généralisée Déductible   (CSG)            5,9%</a:t>
            </a:r>
          </a:p>
          <a:p>
            <a:r>
              <a:rPr lang="fr-FR" dirty="0">
                <a:latin typeface="Arial Black" panose="020B0A04020102020204" pitchFamily="34" charset="0"/>
              </a:rPr>
              <a:t>Contribution Sociale Généralisée Non Déductible (CSG)       2,4%</a:t>
            </a:r>
          </a:p>
          <a:p>
            <a:r>
              <a:rPr lang="fr-FR" dirty="0">
                <a:latin typeface="Arial Black" panose="020B0A04020102020204" pitchFamily="34" charset="0"/>
              </a:rPr>
              <a:t>Contribution de solidarité pour l’autonomie (CSA)                 0,3%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821AE8-D4D7-5221-F183-F4A8F15B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130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243192"/>
            <a:ext cx="8911687" cy="1381328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Des résultats sur le dos des retraités et des actifs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414131"/>
            <a:ext cx="8915400" cy="50547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000" b="1" dirty="0">
                <a:latin typeface="Arial Black" pitchFamily="34" charset="0"/>
              </a:rPr>
              <a:t>                </a:t>
            </a:r>
          </a:p>
          <a:p>
            <a:pPr>
              <a:buNone/>
            </a:pPr>
            <a:r>
              <a:rPr lang="fr-FR" sz="2400" b="1" u="sng" dirty="0">
                <a:solidFill>
                  <a:schemeClr val="tx1"/>
                </a:solidFill>
                <a:latin typeface="Arial Black" pitchFamily="34" charset="0"/>
              </a:rPr>
              <a:t>Résultats de l’exercice 2025 </a:t>
            </a:r>
            <a:r>
              <a:rPr lang="fr-FR" sz="2400" b="1" dirty="0">
                <a:solidFill>
                  <a:schemeClr val="tx1"/>
                </a:solidFill>
                <a:latin typeface="Arial Black" pitchFamily="34" charset="0"/>
              </a:rPr>
              <a:t>:      + 1,4 milliards  €</a:t>
            </a:r>
          </a:p>
          <a:p>
            <a:endParaRPr lang="fr-FR" sz="2000" b="1" dirty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ressources :  103,3  milliards €      </a:t>
            </a:r>
          </a:p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Dépenses :     103,0  milliards €</a:t>
            </a:r>
          </a:p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Produits financiers nets :    1,1 milliards €</a:t>
            </a:r>
          </a:p>
          <a:p>
            <a:pPr algn="ctr">
              <a:buNone/>
            </a:pP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+++</a:t>
            </a:r>
          </a:p>
          <a:p>
            <a:r>
              <a:rPr lang="fr-FR" sz="3200" dirty="0">
                <a:solidFill>
                  <a:schemeClr val="tx1"/>
                </a:solidFill>
                <a:latin typeface="Arial Black" pitchFamily="34" charset="0"/>
              </a:rPr>
              <a:t>Réserves :  116,3 Milliards €  représentant 14   mois de prestations. 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262647"/>
            <a:ext cx="8911687" cy="1642353"/>
          </a:xfrm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L’Agirc-</a:t>
            </a:r>
            <a:r>
              <a:rPr lang="fr-F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Arrco</a:t>
            </a:r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un fond de pension?</a:t>
            </a:r>
            <a:b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b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fr-F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669312"/>
            <a:ext cx="8915400" cy="4750942"/>
          </a:xfrm>
        </p:spPr>
        <p:txBody>
          <a:bodyPr>
            <a:normAutofit/>
          </a:bodyPr>
          <a:lstStyle/>
          <a:p>
            <a:r>
              <a:rPr lang="fr-FR" sz="2600" dirty="0">
                <a:solidFill>
                  <a:schemeClr val="tx1"/>
                </a:solidFill>
                <a:latin typeface="Arial Black" pitchFamily="34" charset="0"/>
              </a:rPr>
              <a:t>Un portefeuille  en achat d’actions (30%) et  en  placements obligatoires.</a:t>
            </a:r>
          </a:p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On y trouve Total Energy, Chevron, Exon, Ferrari, Renault, Volkswagen, mais aussi dans les Ehpads avec le groupe Korian. Des placements aux USA et plusieurs pays européens.</a:t>
            </a:r>
          </a:p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Récemment création d’un fond d’investissement de 3 milliards € pour l’effort de guerre. (Safran, Airbus, Thales)</a:t>
            </a:r>
          </a:p>
          <a:p>
            <a:pPr>
              <a:buFont typeface="Wingdings" pitchFamily="2" charset="2"/>
              <a:buChar char="Ø"/>
            </a:pPr>
            <a:r>
              <a:rPr lang="fr-FR" sz="3200" b="1" dirty="0">
                <a:solidFill>
                  <a:schemeClr val="tx1"/>
                </a:solidFill>
                <a:latin typeface="Arial Black" pitchFamily="34" charset="0"/>
              </a:rPr>
              <a:t>Un pilotage  par les réserves!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350196"/>
            <a:ext cx="8911687" cy="1554804"/>
          </a:xfrm>
        </p:spPr>
        <p:txBody>
          <a:bodyPr>
            <a:normAutofit/>
          </a:bodyPr>
          <a:lstStyle/>
          <a:p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L’</a:t>
            </a:r>
            <a:r>
              <a:rPr lang="fr-F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Agirc</a:t>
            </a:r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</a:t>
            </a:r>
            <a:r>
              <a:rPr lang="fr-FR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Arrco</a:t>
            </a:r>
            <a:r>
              <a:rPr lang="fr-F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« cheval de Troie »  de la Capitalisation.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916349"/>
            <a:ext cx="8915400" cy="4435813"/>
          </a:xfrm>
        </p:spPr>
        <p:txBody>
          <a:bodyPr>
            <a:noAutofit/>
          </a:bodyPr>
          <a:lstStyle/>
          <a:p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Le  Medef rêve d’un </a:t>
            </a:r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système à point 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, pour introduire la capitalisation et les fonds de pensions.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Le premier ministre se dit favorable à un  </a:t>
            </a:r>
            <a:r>
              <a:rPr lang="fr-FR" sz="2400" u="sng" dirty="0">
                <a:solidFill>
                  <a:schemeClr val="tx1"/>
                </a:solidFill>
                <a:latin typeface="Arial Black" pitchFamily="34" charset="0"/>
              </a:rPr>
              <a:t>rapprochement de la CNAV avec l’Agirc-Arrco</a:t>
            </a: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  <a:latin typeface="Arial Black" pitchFamily="34" charset="0"/>
              </a:rPr>
              <a:t>Ce qui aurait comme conséquence une remise en cause du système retraite à prestations définies de la Sécurité sociale.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B786FE-54FF-098C-82A6-FC3AC7F6D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4400" b="1" dirty="0">
                <a:solidFill>
                  <a:srgbClr val="FF0000"/>
                </a:solidFill>
                <a:latin typeface="Arial Black" panose="020B0A04020102020204" pitchFamily="34" charset="0"/>
              </a:rPr>
              <a:t>La CGT revendique pour 2026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563F5F-07DD-D7A0-DF3D-DA0EF9DBC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2556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Un plan de rattrapage depuis 2020 du prix du point service « retraite » de 10%.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 Dans l’immédiat: </a:t>
            </a:r>
          </a:p>
          <a:p>
            <a:pPr marL="0" indent="0">
              <a:buNone/>
            </a:pPr>
            <a:r>
              <a:rPr lang="fr-FR" b="1" dirty="0"/>
              <a:t>                                 1%   rattrapage rétroactif pour l’année 2025</a:t>
            </a:r>
          </a:p>
          <a:p>
            <a:pPr marL="0" indent="0">
              <a:buNone/>
            </a:pPr>
            <a:r>
              <a:rPr lang="fr-FR" b="1" dirty="0"/>
              <a:t>                                 2,6 %  tenant compte de l’inflation prévisionnelle  en 2026</a:t>
            </a:r>
          </a:p>
          <a:p>
            <a:pPr marL="0" indent="0">
              <a:buNone/>
            </a:pPr>
            <a:r>
              <a:rPr lang="fr-FR" b="1" dirty="0"/>
              <a:t>                                 1,2%   d’augmentation du pouvoir d’achat.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Augmentation du taux de rendement, par la baisse de 2 % du prix du point d’achat permettant d’acquérir plus de points.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Prise en compte du premier euro cotisé.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b="1" dirty="0"/>
              <a:t>Attribution de points supplémentaires pour les petites retraites.</a:t>
            </a:r>
          </a:p>
          <a:p>
            <a:pPr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9B8D74-F479-9FAA-2599-B144F48B8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3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180754"/>
            <a:ext cx="8911687" cy="1286540"/>
          </a:xfrm>
        </p:spPr>
        <p:txBody>
          <a:bodyPr>
            <a:normAutofit fontScale="90000"/>
          </a:bodyPr>
          <a:lstStyle/>
          <a:p>
            <a:r>
              <a:rPr lang="fr-FR" b="1" u="sng" dirty="0">
                <a:solidFill>
                  <a:srgbClr val="FF0000"/>
                </a:solidFill>
                <a:latin typeface="Arial Black" pitchFamily="34" charset="0"/>
              </a:rPr>
              <a:t>Pour une refonte de l’accord Agirc-Arrco en  2027 .</a:t>
            </a:r>
            <a:br>
              <a:rPr lang="fr-FR" b="1" u="sng" dirty="0">
                <a:solidFill>
                  <a:srgbClr val="FF0000"/>
                </a:solidFill>
                <a:latin typeface="Arial Black" pitchFamily="34" charset="0"/>
              </a:rPr>
            </a:br>
            <a:br>
              <a:rPr lang="fr-FR" b="1" u="sng" dirty="0">
                <a:solidFill>
                  <a:srgbClr val="FF0000"/>
                </a:solidFill>
                <a:latin typeface="Arial Black" pitchFamily="34" charset="0"/>
              </a:rPr>
            </a:b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488558"/>
            <a:ext cx="8915400" cy="5204072"/>
          </a:xfrm>
        </p:spPr>
        <p:txBody>
          <a:bodyPr>
            <a:normAutofit fontScale="92500" lnSpcReduction="20000"/>
          </a:bodyPr>
          <a:lstStyle/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Pour une autre stratégie et pilotage aux services des revendications des retraités et futurs retraités.</a:t>
            </a:r>
          </a:p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Un objectif d’augmenter le taux de rendement</a:t>
            </a:r>
          </a:p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Suppression de toute sous-indexation par rapport à l’inflation.</a:t>
            </a:r>
          </a:p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Attribution minimum de points .</a:t>
            </a:r>
          </a:p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Retour en début d’année pour l’applications des évolutions du prix des points retraites.</a:t>
            </a:r>
          </a:p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De limiter le niveau des réserves à 6 mois de prestation.</a:t>
            </a:r>
          </a:p>
          <a:p>
            <a:r>
              <a:rPr lang="fr-FR" sz="2200" dirty="0">
                <a:solidFill>
                  <a:schemeClr val="tx1"/>
                </a:solidFill>
                <a:latin typeface="Arial Black" pitchFamily="34" charset="0"/>
              </a:rPr>
              <a:t>Interdire tous placements spéculatifs sur les marchés financiers et l’achat d’actions.</a:t>
            </a:r>
          </a:p>
          <a:p>
            <a:endParaRPr lang="fr-FR" sz="2200" dirty="0">
              <a:solidFill>
                <a:schemeClr val="tx1"/>
              </a:solidFill>
              <a:latin typeface="Arial Black" pitchFamily="34" charset="0"/>
            </a:endParaRPr>
          </a:p>
          <a:p>
            <a:pPr>
              <a:buNone/>
            </a:pPr>
            <a:endParaRPr lang="fr-FR" sz="2200" dirty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fr-FR" sz="2800" dirty="0">
                <a:solidFill>
                  <a:srgbClr val="002060"/>
                </a:solidFill>
                <a:latin typeface="Arial Black" pitchFamily="34" charset="0"/>
              </a:rPr>
              <a:t>La CGT porte le projet d’</a:t>
            </a:r>
            <a:r>
              <a:rPr lang="fr-FR" sz="2800" b="1" dirty="0">
                <a:solidFill>
                  <a:srgbClr val="002060"/>
                </a:solidFill>
                <a:latin typeface="Arial Black" pitchFamily="34" charset="0"/>
              </a:rPr>
              <a:t>une Sécurité  sociale intégrale, collectrice et payeuse unique.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776177"/>
            <a:ext cx="8911687" cy="1128823"/>
          </a:xfrm>
        </p:spPr>
        <p:txBody>
          <a:bodyPr>
            <a:normAutofit fontScale="90000"/>
          </a:bodyPr>
          <a:lstStyle/>
          <a:p>
            <a:r>
              <a:rPr lang="fr-FR" sz="4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L’agirc-arrco</a:t>
            </a:r>
            <a:r>
              <a:rPr lang="fr-FR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a les moyens!</a:t>
            </a:r>
            <a:br>
              <a:rPr lang="fr-FR" b="1" dirty="0">
                <a:latin typeface="Arial Black" pitchFamily="34" charset="0"/>
              </a:rPr>
            </a:br>
            <a:endParaRPr lang="fr-F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349829"/>
            <a:ext cx="8915400" cy="5371983"/>
          </a:xfrm>
        </p:spPr>
        <p:txBody>
          <a:bodyPr>
            <a:normAutofit/>
          </a:bodyPr>
          <a:lstStyle/>
          <a:p>
            <a:endParaRPr lang="fr-FR" b="1" dirty="0"/>
          </a:p>
          <a:p>
            <a:pPr>
              <a:buNone/>
            </a:pPr>
            <a:r>
              <a:rPr lang="fr-FR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Reprenons la main !</a:t>
            </a:r>
            <a:endParaRPr lang="fr-FR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endParaRPr lang="fr-FR" b="1" dirty="0"/>
          </a:p>
          <a:p>
            <a:endParaRPr lang="fr-FR" b="1" dirty="0"/>
          </a:p>
          <a:p>
            <a:endParaRPr lang="fr-FR" dirty="0">
              <a:latin typeface="Arial Black" pitchFamily="34" charset="0"/>
            </a:endParaRPr>
          </a:p>
          <a:p>
            <a:pPr>
              <a:buNone/>
            </a:pPr>
            <a:endParaRPr lang="fr-FR" dirty="0"/>
          </a:p>
          <a:p>
            <a:endParaRPr lang="fr-FR" b="1" dirty="0"/>
          </a:p>
          <a:p>
            <a:endParaRPr lang="fr-FR" b="1" dirty="0"/>
          </a:p>
          <a:p>
            <a:pPr>
              <a:buNone/>
            </a:pPr>
            <a:endParaRPr lang="fr-FR" b="1" dirty="0"/>
          </a:p>
          <a:p>
            <a:endParaRPr lang="fr-FR" sz="2000" b="1" dirty="0">
              <a:latin typeface="Arial Black" pitchFamily="34" charset="0"/>
            </a:endParaRPr>
          </a:p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Image 5" descr="imag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0197" y="2573079"/>
            <a:ext cx="5582603" cy="38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apo Agirc-Arcco  demoins en moins...-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 Agirc-Arcco  demoins en moins...-</Template>
  <TotalTime>491</TotalTime>
  <Words>1308</Words>
  <Application>Microsoft Office PowerPoint</Application>
  <PresentationFormat>Grand écran</PresentationFormat>
  <Paragraphs>146</Paragraphs>
  <Slides>16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Century Gothic</vt:lpstr>
      <vt:lpstr>Courier New</vt:lpstr>
      <vt:lpstr>Wingdings</vt:lpstr>
      <vt:lpstr>Wingdings 3</vt:lpstr>
      <vt:lpstr>Diapo Agirc-Arcco  demoins en moins...-</vt:lpstr>
      <vt:lpstr>L’AGIRC-ARRCO  De moins en moins complémentaire !  Un régime à points, par répartition à  cotisations définies.  Contrairement au régime général de la Sécurité sociale par répartition mais à prestations définies.  Modifié le 15/10/2026</vt:lpstr>
      <vt:lpstr>L’histoire de l’Agirc-Arrco…</vt:lpstr>
      <vt:lpstr>    En réaction</vt:lpstr>
      <vt:lpstr>2017 fusion Agirc et Arrco</vt:lpstr>
      <vt:lpstr>Un pilotage sous la pression du patronat</vt:lpstr>
      <vt:lpstr>Un système à point en 3 étapes</vt:lpstr>
      <vt:lpstr>Acquisition des points. </vt:lpstr>
      <vt:lpstr>Valeur du point « retraite », sous pression du Medef</vt:lpstr>
      <vt:lpstr>Une baisse constante du taux rendement</vt:lpstr>
      <vt:lpstr>10% de cotisations sur la retraite Agirc-Arrco.</vt:lpstr>
      <vt:lpstr>Des résultats sur le dos des retraités et des actifs</vt:lpstr>
      <vt:lpstr>L’Agirc-Arrco, un fond de pension?  </vt:lpstr>
      <vt:lpstr>L’Agirc-Arrco « cheval de Troie »  de la Capitalisation.</vt:lpstr>
      <vt:lpstr>La CGT revendique pour 2026</vt:lpstr>
      <vt:lpstr>Pour une refonte de l’accord Agirc-Arrco en  2027 .  </vt:lpstr>
      <vt:lpstr>L’agirc-arrco a les moyens!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L’AGIRC-ARRCO  De moins en moins complémentaire !  Un régime à points, par répartition à  cotisations définies.  Contrairement au régime général de la Sécurité sociale qui à répartition mais à prestations définies.</dc:title>
  <dc:creator>Bernard</dc:creator>
  <cp:lastModifiedBy>contact UD CGT 92</cp:lastModifiedBy>
  <cp:revision>21</cp:revision>
  <dcterms:created xsi:type="dcterms:W3CDTF">2026-01-11T16:44:10Z</dcterms:created>
  <dcterms:modified xsi:type="dcterms:W3CDTF">2026-10-05T09:20:45Z</dcterms:modified>
</cp:coreProperties>
</file>